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58" r:id="rId4"/>
    <p:sldId id="259" r:id="rId5"/>
    <p:sldId id="260" r:id="rId6"/>
    <p:sldId id="261" r:id="rId7"/>
    <p:sldId id="263" r:id="rId8"/>
    <p:sldId id="27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67" autoAdjust="0"/>
    <p:restoredTop sz="94660"/>
  </p:normalViewPr>
  <p:slideViewPr>
    <p:cSldViewPr snapToGrid="0">
      <p:cViewPr varScale="1">
        <p:scale>
          <a:sx n="88" d="100"/>
          <a:sy n="88" d="100"/>
        </p:scale>
        <p:origin x="35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034"/>
            <a:ext cx="9144000" cy="1017917"/>
          </a:xfrm>
        </p:spPr>
        <p:txBody>
          <a:bodyPr>
            <a:normAutofit fontScale="90000"/>
          </a:bodyPr>
          <a:lstStyle/>
          <a:p>
            <a:r>
              <a:rPr lang="kk-KZ" sz="3600" b="1" dirty="0"/>
              <a:t>Лекция 6. </a:t>
            </a:r>
            <a:r>
              <a:rPr lang="ru-RU" sz="3600" b="1" dirty="0"/>
              <a:t>Личность руководителя как субъекта управления организацией</a:t>
            </a:r>
            <a:endParaRPr lang="en-US" sz="3600" b="1" dirty="0"/>
          </a:p>
        </p:txBody>
      </p:sp>
      <p:pic>
        <p:nvPicPr>
          <p:cNvPr id="4098" name="Picture 2" descr="Картинки по запросу картинки руководителя организа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3473" y="1561382"/>
            <a:ext cx="8022566" cy="4666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Социально-психологические особенности личности </a:t>
            </a:r>
            <a:r>
              <a:rPr lang="ru-RU" b="1" dirty="0" smtClean="0"/>
              <a:t>руководителя</a:t>
            </a:r>
            <a:r>
              <a:rPr lang="ru-RU" dirty="0" smtClean="0"/>
              <a:t>.</a:t>
            </a:r>
          </a:p>
          <a:p>
            <a:r>
              <a:rPr lang="ru-RU" b="1" dirty="0">
                <a:solidFill>
                  <a:srgbClr val="FF0000"/>
                </a:solidFill>
              </a:rPr>
              <a:t>ПСИХОЛОГО-ПЕДАГОГИЧЕСКИЕ ХАРАКТЕРИСТИКИ </a:t>
            </a:r>
            <a:r>
              <a:rPr lang="ru-RU" b="1" dirty="0" smtClean="0">
                <a:solidFill>
                  <a:srgbClr val="FF0000"/>
                </a:solidFill>
              </a:rPr>
              <a:t>РУКОВОДИТЕЛЯ.</a:t>
            </a:r>
            <a:endParaRPr lang="ru-RU" dirty="0"/>
          </a:p>
          <a:p>
            <a:r>
              <a:rPr lang="ru-RU" dirty="0"/>
              <a:t>ПСИХОЛОГИЯ ИНДИВИДУАЛЬНОГО СТИЛЯ </a:t>
            </a:r>
            <a:r>
              <a:rPr lang="ru-RU" dirty="0" smtClean="0"/>
              <a:t>УПРАВЛЕНИЯ.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9445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04187"/>
            <a:ext cx="10515600" cy="1189607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Социально-психологические особенности личности руководителя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42874"/>
            <a:ext cx="12192000" cy="5615126"/>
          </a:xfrm>
        </p:spPr>
        <p:txBody>
          <a:bodyPr>
            <a:normAutofit fontScale="92500" lnSpcReduction="10000"/>
          </a:bodyPr>
          <a:lstStyle/>
          <a:p>
            <a:pPr marL="0" indent="0" hangingPunct="0">
              <a:buNone/>
            </a:pPr>
            <a:endParaRPr lang="ru-RU" b="1" dirty="0" smtClean="0"/>
          </a:p>
          <a:p>
            <a:pPr hangingPunct="0"/>
            <a:r>
              <a:rPr lang="ru-RU" b="1" dirty="0" smtClean="0"/>
              <a:t>В </a:t>
            </a:r>
            <a:r>
              <a:rPr lang="ru-RU" b="1" dirty="0"/>
              <a:t>ходе многочисленных психологических исследований установлено, что в управленческой деятельности руководителей разных рангов есть ряд совпадающих характеристик, позволяющих смоделировать основные качества руководителя. </a:t>
            </a:r>
            <a:endParaRPr lang="ru-RU" b="1" dirty="0" smtClean="0"/>
          </a:p>
          <a:p>
            <a:pPr hangingPunct="0"/>
            <a:r>
              <a:rPr lang="ru-RU" b="1" u="sng" dirty="0" smtClean="0"/>
              <a:t>Чаще всего </a:t>
            </a:r>
            <a:r>
              <a:rPr lang="ru-RU" b="1" u="sng" dirty="0"/>
              <a:t>встречаются следующие:</a:t>
            </a:r>
          </a:p>
          <a:p>
            <a:pPr hangingPunct="0"/>
            <a:r>
              <a:rPr lang="ru-RU" b="1" dirty="0"/>
              <a:t>* </a:t>
            </a:r>
            <a:r>
              <a:rPr lang="ru-RU" b="1" i="1" dirty="0"/>
              <a:t>интеллект. </a:t>
            </a:r>
            <a:r>
              <a:rPr lang="ru-RU" b="1" dirty="0"/>
              <a:t>Он должен быть выше среднего, но не на уровне гениальности. Существенной является способность к решению сложных и абстрактных проблем;</a:t>
            </a:r>
          </a:p>
          <a:p>
            <a:pPr hangingPunct="0"/>
            <a:r>
              <a:rPr lang="ru-RU" b="1" dirty="0"/>
              <a:t>* </a:t>
            </a:r>
            <a:r>
              <a:rPr lang="ru-RU" b="1" i="1" dirty="0"/>
              <a:t>инициатива и деловая активность. </a:t>
            </a:r>
            <a:r>
              <a:rPr lang="ru-RU" b="1" dirty="0"/>
              <a:t>Предполагает наличие мотива к действию, самостоятельность и находчивость;</a:t>
            </a:r>
          </a:p>
          <a:p>
            <a:pPr hangingPunct="0"/>
            <a:r>
              <a:rPr lang="ru-RU" b="1" dirty="0"/>
              <a:t>* </a:t>
            </a:r>
            <a:r>
              <a:rPr lang="ru-RU" b="1" i="1" dirty="0"/>
              <a:t>уверенность в себе, </a:t>
            </a:r>
            <a:r>
              <a:rPr lang="ru-RU" b="1" dirty="0"/>
              <a:t>связанная с высокой самооценкой компетентности и высоким уровнем притязаний;</a:t>
            </a:r>
          </a:p>
          <a:p>
            <a:pPr hangingPunct="0"/>
            <a:r>
              <a:rPr lang="ru-RU" b="1" i="1" dirty="0"/>
              <a:t>* так называемый «фактор геликоптера», </a:t>
            </a:r>
            <a:r>
              <a:rPr lang="ru-RU" b="1" dirty="0"/>
              <a:t>или способность подниматься над частностями и воспринимать ситуацию в более широком контексте.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8382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" y="137160"/>
            <a:ext cx="12268200" cy="6720840"/>
          </a:xfrm>
        </p:spPr>
        <p:txBody>
          <a:bodyPr>
            <a:normAutofit/>
          </a:bodyPr>
          <a:lstStyle/>
          <a:p>
            <a:pPr hangingPunct="0"/>
            <a:r>
              <a:rPr lang="ru-RU" b="1" dirty="0"/>
              <a:t>Ряд эмпирических исследований подводит к несколько иному набору качеств</a:t>
            </a:r>
            <a:r>
              <a:rPr lang="ru-RU" b="1" dirty="0" smtClean="0"/>
              <a:t>.</a:t>
            </a:r>
          </a:p>
          <a:p>
            <a:pPr hangingPunct="0"/>
            <a:r>
              <a:rPr lang="ru-RU" b="1" dirty="0" smtClean="0"/>
              <a:t> </a:t>
            </a:r>
            <a:r>
              <a:rPr lang="ru-RU" b="1" dirty="0"/>
              <a:t>Ученые Ч. </a:t>
            </a:r>
            <a:r>
              <a:rPr lang="ru-RU" b="1" dirty="0" err="1"/>
              <a:t>Магерисон</a:t>
            </a:r>
            <a:r>
              <a:rPr lang="ru-RU" b="1" dirty="0"/>
              <a:t> (Австралия) и Э. </a:t>
            </a:r>
            <a:r>
              <a:rPr lang="ru-RU" b="1" dirty="0" err="1"/>
              <a:t>Какабадзе</a:t>
            </a:r>
            <a:r>
              <a:rPr lang="ru-RU" b="1" dirty="0"/>
              <a:t> (Великобритания) опросили более 700 руководителей компаний в различных отраслях деятельности с целью выявления </a:t>
            </a:r>
            <a:r>
              <a:rPr lang="ru-RU" b="1" i="1" dirty="0"/>
              <a:t>ключевых качеств перспективных руководителей. </a:t>
            </a:r>
            <a:endParaRPr lang="ru-RU" b="1" i="1" dirty="0" smtClean="0"/>
          </a:p>
          <a:p>
            <a:pPr hangingPunct="0"/>
            <a:r>
              <a:rPr lang="ru-RU" b="1" dirty="0" smtClean="0"/>
              <a:t>Среди </a:t>
            </a:r>
            <a:r>
              <a:rPr lang="ru-RU" b="1" dirty="0"/>
              <a:t>первых шести были следующие:</a:t>
            </a:r>
          </a:p>
          <a:p>
            <a:pPr hangingPunct="0"/>
            <a:r>
              <a:rPr lang="ru-RU" b="1" dirty="0"/>
              <a:t>* умение работать с людьми и делегировать своим подчиненным ряд своих полномочий;</a:t>
            </a:r>
          </a:p>
          <a:p>
            <a:pPr hangingPunct="0"/>
            <a:r>
              <a:rPr lang="ru-RU" b="1" dirty="0"/>
              <a:t>* готовность рисковать и брать ответственность за это на себя;</a:t>
            </a:r>
          </a:p>
          <a:p>
            <a:pPr hangingPunct="0"/>
            <a:r>
              <a:rPr lang="ru-RU" b="1" dirty="0"/>
              <a:t>*  активность (жизненная и управленческая);</a:t>
            </a:r>
          </a:p>
          <a:p>
            <a:pPr hangingPunct="0"/>
            <a:r>
              <a:rPr lang="ru-RU" b="1" dirty="0"/>
              <a:t>*  приобретение основательного управленческого опыта до 35 лет;</a:t>
            </a:r>
          </a:p>
          <a:p>
            <a:pPr algn="ctr"/>
            <a:r>
              <a:rPr lang="ru-RU" b="1" dirty="0" smtClean="0"/>
              <a:t>*</a:t>
            </a:r>
            <a:r>
              <a:rPr lang="ru-RU" b="1" u="sng" dirty="0"/>
              <a:t>Но самыми важными качествами были призваны первые два.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4699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6680"/>
            <a:ext cx="12298680" cy="6858000"/>
          </a:xfrm>
        </p:spPr>
        <p:txBody>
          <a:bodyPr>
            <a:normAutofit/>
          </a:bodyPr>
          <a:lstStyle/>
          <a:p>
            <a:pPr marL="0" indent="0" algn="ctr" hangingPunct="0">
              <a:buNone/>
            </a:pPr>
            <a:r>
              <a:rPr lang="ru-RU" dirty="0" smtClean="0"/>
              <a:t>	</a:t>
            </a:r>
            <a:r>
              <a:rPr lang="ru-RU" b="1" dirty="0"/>
              <a:t> </a:t>
            </a:r>
            <a:endParaRPr lang="ru-RU" b="1" dirty="0" smtClean="0"/>
          </a:p>
          <a:p>
            <a:pPr marL="0" indent="0" algn="ctr" hangingPunct="0">
              <a:buNone/>
            </a:pPr>
            <a:r>
              <a:rPr lang="ru-RU" b="1" dirty="0" smtClean="0"/>
              <a:t>В </a:t>
            </a:r>
            <a:r>
              <a:rPr lang="ru-RU" b="1" dirty="0" err="1"/>
              <a:t>профессиограмме</a:t>
            </a:r>
            <a:r>
              <a:rPr lang="ru-RU" b="1" dirty="0"/>
              <a:t> </a:t>
            </a:r>
            <a:r>
              <a:rPr lang="ru-RU" b="1" dirty="0" smtClean="0"/>
              <a:t>руководителя</a:t>
            </a:r>
            <a:endParaRPr lang="ru-RU" b="1" dirty="0"/>
          </a:p>
          <a:p>
            <a:pPr marL="0" indent="0" hangingPunct="0">
              <a:buNone/>
            </a:pPr>
            <a:r>
              <a:rPr lang="ru-RU" b="1" dirty="0" smtClean="0"/>
              <a:t>Признавая </a:t>
            </a:r>
            <a:r>
              <a:rPr lang="ru-RU" b="1" dirty="0"/>
              <a:t>многообразие научно-практических подходов к решению этой проблемы, остановимся на двух </a:t>
            </a:r>
            <a:r>
              <a:rPr lang="ru-RU" b="1" dirty="0" smtClean="0"/>
              <a:t>моделях </a:t>
            </a:r>
            <a:r>
              <a:rPr lang="ru-RU" b="1" dirty="0" err="1"/>
              <a:t>профессиограмм</a:t>
            </a:r>
            <a:r>
              <a:rPr lang="ru-RU" b="1" dirty="0"/>
              <a:t> руководителя (под </a:t>
            </a:r>
            <a:r>
              <a:rPr lang="ru-RU" b="1" dirty="0" err="1"/>
              <a:t>профессиограммой</a:t>
            </a:r>
            <a:r>
              <a:rPr lang="ru-RU" b="1" dirty="0"/>
              <a:t> мы понимаем систему требований, предъявляемых определенной деятельностью, в данном случае управленческой, к человеку).</a:t>
            </a:r>
          </a:p>
          <a:p>
            <a:pPr hangingPunct="0"/>
            <a:r>
              <a:rPr lang="ru-RU" b="1" dirty="0"/>
              <a:t>В </a:t>
            </a:r>
            <a:r>
              <a:rPr lang="ru-RU" b="1" dirty="0" err="1"/>
              <a:t>профессиограмме</a:t>
            </a:r>
            <a:r>
              <a:rPr lang="ru-RU" b="1" dirty="0"/>
              <a:t> руководителя, предложенной В.М. </a:t>
            </a:r>
            <a:r>
              <a:rPr lang="ru-RU" b="1" dirty="0" err="1"/>
              <a:t>Шепелем</a:t>
            </a:r>
            <a:r>
              <a:rPr lang="ru-RU" b="1" dirty="0"/>
              <a:t>, три блока качеств руководителя. </a:t>
            </a:r>
            <a:endParaRPr lang="ru-RU" b="1" dirty="0" smtClean="0"/>
          </a:p>
          <a:p>
            <a:pPr marL="0" indent="0" hangingPunct="0">
              <a:buNone/>
            </a:pPr>
            <a:r>
              <a:rPr lang="ru-RU" b="1" u="sng" dirty="0" smtClean="0"/>
              <a:t>	</a:t>
            </a:r>
            <a:r>
              <a:rPr lang="ru-RU" b="1" i="1" u="sng" dirty="0" smtClean="0"/>
              <a:t>К </a:t>
            </a:r>
            <a:r>
              <a:rPr lang="ru-RU" b="1" i="1" u="sng" dirty="0"/>
              <a:t>общим качествам отнесены</a:t>
            </a:r>
          </a:p>
          <a:p>
            <a:pPr hangingPunct="0"/>
            <a:r>
              <a:rPr lang="ru-RU" b="1" dirty="0"/>
              <a:t>*  незаурядный интеллект,</a:t>
            </a:r>
          </a:p>
          <a:p>
            <a:pPr hangingPunct="0"/>
            <a:r>
              <a:rPr lang="ru-RU" b="1" dirty="0"/>
              <a:t>*  фундаментальные знания,</a:t>
            </a:r>
          </a:p>
          <a:p>
            <a:pPr hangingPunct="0"/>
            <a:r>
              <a:rPr lang="ru-RU" b="1" dirty="0"/>
              <a:t>*  достаточный опыт.</a:t>
            </a:r>
          </a:p>
        </p:txBody>
      </p:sp>
      <p:pic>
        <p:nvPicPr>
          <p:cNvPr id="8196" name="Picture 4" descr="Картинки по запросу картинки руководителя организа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794760"/>
            <a:ext cx="5974079" cy="3063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1791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hangingPunct="0"/>
            <a:r>
              <a:rPr lang="ru-RU" sz="3200" b="1" i="1" u="sng" dirty="0"/>
              <a:t>Второй блок включает</a:t>
            </a:r>
            <a:r>
              <a:rPr lang="ru-RU" sz="3200" b="1" u="sng" dirty="0"/>
              <a:t> следующие </a:t>
            </a:r>
            <a:r>
              <a:rPr lang="ru-RU" sz="3200" b="1" i="1" u="sng" dirty="0"/>
              <a:t>конкретные качества:</a:t>
            </a:r>
            <a:endParaRPr lang="ru-RU" sz="3200" b="1" u="sng" dirty="0"/>
          </a:p>
          <a:p>
            <a:pPr hangingPunct="0"/>
            <a:r>
              <a:rPr lang="ru-RU" sz="3200" b="1" i="1" dirty="0"/>
              <a:t>* идейно-нравственные, </a:t>
            </a:r>
            <a:r>
              <a:rPr lang="ru-RU" sz="3200" b="1" dirty="0"/>
              <a:t>которые выражают мировоззрение, культуру, моральную мотивацию действий личности, ее гражданские качества;</a:t>
            </a:r>
          </a:p>
          <a:p>
            <a:pPr hangingPunct="0"/>
            <a:r>
              <a:rPr lang="ru-RU" sz="3200" b="1" i="1" dirty="0"/>
              <a:t>* научно-профессиональные качества </a:t>
            </a:r>
            <a:r>
              <a:rPr lang="ru-RU" sz="3200" b="1" dirty="0"/>
              <a:t>включают знания, опыт, характеризующие технико-экономическую и управленческую компетентность, теоретический и практический уровень компетентности;</a:t>
            </a:r>
          </a:p>
          <a:p>
            <a:pPr hangingPunct="0"/>
            <a:r>
              <a:rPr lang="ru-RU" sz="3200" b="1" i="1" dirty="0"/>
              <a:t>организационные качества </a:t>
            </a:r>
            <a:r>
              <a:rPr lang="ru-RU" sz="3200" b="1" dirty="0"/>
              <a:t>включают все, что связано с умением подбирать и расставлять кадры, планировать их работу, обеспечивать четкий контроль и т.д.;</a:t>
            </a:r>
          </a:p>
          <a:p>
            <a:pPr hangingPunct="0"/>
            <a:r>
              <a:rPr lang="ru-RU" sz="3200" b="1" i="1" dirty="0"/>
              <a:t>психофизические качества </a:t>
            </a:r>
            <a:r>
              <a:rPr lang="ru-RU" sz="3200" b="1" dirty="0"/>
              <a:t>включают соматические и психические данные, которые необходимы работнику управленческой профессии (хорошее здоровье, склонность к системному мышлению, развитость воображения, тренированная память, волевая подготовка).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2758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3151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ПСИХОЛОГО-ПЕДАГОГИЧЕСКИЕ ХАРАКТЕРИСТИКИ РУКОВОДИТЕЛЯ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929640"/>
            <a:ext cx="7543800" cy="5928360"/>
          </a:xfrm>
        </p:spPr>
        <p:txBody>
          <a:bodyPr>
            <a:noAutofit/>
          </a:bodyPr>
          <a:lstStyle/>
          <a:p>
            <a:pPr hangingPunct="0"/>
            <a:r>
              <a:rPr lang="ru-RU" sz="2400" b="1" dirty="0"/>
              <a:t>Какие же </a:t>
            </a:r>
            <a:r>
              <a:rPr lang="ru-RU" sz="2400" b="1" dirty="0" smtClean="0"/>
              <a:t>характеристики выделяет  </a:t>
            </a:r>
            <a:r>
              <a:rPr lang="ru-RU" sz="2400" b="1" dirty="0"/>
              <a:t>В.М. </a:t>
            </a:r>
            <a:r>
              <a:rPr lang="ru-RU" sz="2400" b="1" dirty="0" smtClean="0"/>
              <a:t>Шекель:</a:t>
            </a:r>
            <a:endParaRPr lang="ru-RU" sz="2400" b="1" dirty="0"/>
          </a:p>
          <a:p>
            <a:pPr hangingPunct="0"/>
            <a:r>
              <a:rPr lang="ru-RU" sz="2400" b="1" dirty="0"/>
              <a:t>* </a:t>
            </a:r>
            <a:r>
              <a:rPr lang="ru-RU" sz="2400" b="1" i="1" u="sng" dirty="0"/>
              <a:t>коммуникабельность </a:t>
            </a:r>
            <a:r>
              <a:rPr lang="ru-RU" sz="2400" b="1" i="1" dirty="0"/>
              <a:t>— </a:t>
            </a:r>
            <a:r>
              <a:rPr lang="ru-RU" sz="2400" b="1" dirty="0"/>
              <a:t>умение быстро устанавливать контакт с людьми;</a:t>
            </a:r>
          </a:p>
          <a:p>
            <a:pPr hangingPunct="0"/>
            <a:r>
              <a:rPr lang="ru-RU" sz="2400" b="1" dirty="0"/>
              <a:t>* </a:t>
            </a:r>
            <a:r>
              <a:rPr lang="ru-RU" sz="2400" b="1" i="1" u="sng" dirty="0" err="1"/>
              <a:t>эмпатичность</a:t>
            </a:r>
            <a:r>
              <a:rPr lang="ru-RU" sz="2400" b="1" i="1" dirty="0"/>
              <a:t> — </a:t>
            </a:r>
            <a:r>
              <a:rPr lang="ru-RU" sz="2400" b="1" dirty="0"/>
              <a:t>умение сопереживать, улавливать настроение людей, выявлять их установки и ожидания;</a:t>
            </a:r>
          </a:p>
          <a:p>
            <a:pPr hangingPunct="0"/>
            <a:r>
              <a:rPr lang="ru-RU" sz="2400" b="1" dirty="0"/>
              <a:t>*  </a:t>
            </a:r>
            <a:r>
              <a:rPr lang="ru-RU" sz="2400" b="1" i="1" u="sng" dirty="0"/>
              <a:t>способность к психоанализу, </a:t>
            </a:r>
            <a:r>
              <a:rPr lang="ru-RU" sz="2400" b="1" dirty="0"/>
              <a:t>то есть самоконтроль, самокритичность, самооценка своих поступков;</a:t>
            </a:r>
          </a:p>
          <a:p>
            <a:pPr hangingPunct="0"/>
            <a:r>
              <a:rPr lang="ru-RU" sz="2400" b="1" dirty="0"/>
              <a:t>* </a:t>
            </a:r>
            <a:r>
              <a:rPr lang="ru-RU" sz="2400" b="1" i="1" u="sng" dirty="0" err="1"/>
              <a:t>стрессоустойчивостъ</a:t>
            </a:r>
            <a:r>
              <a:rPr lang="ru-RU" sz="2400" b="1" i="1" dirty="0"/>
              <a:t>, </a:t>
            </a:r>
            <a:r>
              <a:rPr lang="ru-RU" sz="2400" b="1" dirty="0"/>
              <a:t>то есть физическая тренированность, </a:t>
            </a:r>
            <a:r>
              <a:rPr lang="ru-RU" sz="2400" b="1" dirty="0" err="1"/>
              <a:t>самовнушаемость</a:t>
            </a:r>
            <a:r>
              <a:rPr lang="ru-RU" sz="2400" b="1" dirty="0"/>
              <a:t>, умение переключаться и управлять своими эмоциями.</a:t>
            </a:r>
          </a:p>
          <a:p>
            <a:pPr hangingPunct="0"/>
            <a:r>
              <a:rPr lang="ru-RU" sz="2400" b="1" dirty="0"/>
              <a:t>* </a:t>
            </a:r>
            <a:r>
              <a:rPr lang="ru-RU" sz="2400" b="1" i="1" u="sng" dirty="0"/>
              <a:t>красноречивость</a:t>
            </a:r>
            <a:r>
              <a:rPr lang="ru-RU" sz="2400" b="1" i="1" dirty="0"/>
              <a:t> — </a:t>
            </a:r>
            <a:r>
              <a:rPr lang="ru-RU" sz="2400" b="1" dirty="0"/>
              <a:t>умение в совершенстве владеть своим словом, то есть умение внушать и убеждать словом;</a:t>
            </a:r>
          </a:p>
          <a:p>
            <a:r>
              <a:rPr lang="ru-RU" sz="2400" b="1" dirty="0"/>
              <a:t>* </a:t>
            </a:r>
            <a:r>
              <a:rPr lang="ru-RU" sz="2400" b="1" i="1" u="sng" dirty="0"/>
              <a:t>визуальность </a:t>
            </a:r>
            <a:r>
              <a:rPr lang="ru-RU" sz="2400" b="1" dirty="0"/>
              <a:t>— внешняя привлекательность личности</a:t>
            </a:r>
          </a:p>
        </p:txBody>
      </p:sp>
      <p:pic>
        <p:nvPicPr>
          <p:cNvPr id="7170" name="Picture 2" descr="Картинки по запросу картинки руководителя организации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640" y="929640"/>
            <a:ext cx="4404360" cy="5608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3146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Благодарю за внимание !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11049000" cy="4755832"/>
          </a:xfrm>
          <a:prstGeom prst="rect">
            <a:avLst/>
          </a:prstGeom>
        </p:spPr>
      </p:pic>
      <p:pic>
        <p:nvPicPr>
          <p:cNvPr id="14" name="Объект 1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550" y="3129756"/>
            <a:ext cx="2628900" cy="1743075"/>
          </a:xfrm>
        </p:spPr>
      </p:pic>
    </p:spTree>
    <p:extLst>
      <p:ext uri="{BB962C8B-B14F-4D97-AF65-F5344CB8AC3E}">
        <p14:creationId xmlns:p14="http://schemas.microsoft.com/office/powerpoint/2010/main" val="277712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430</Words>
  <Application>Microsoft Office PowerPoint</Application>
  <PresentationFormat>Широкоэкранный</PresentationFormat>
  <Paragraphs>43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Лекция 6. Личность руководителя как субъекта управления организацией</vt:lpstr>
      <vt:lpstr>ВОПРОСЫ:</vt:lpstr>
      <vt:lpstr>Социально-психологические особенности личности руководителя</vt:lpstr>
      <vt:lpstr>Презентация PowerPoint</vt:lpstr>
      <vt:lpstr>Презентация PowerPoint</vt:lpstr>
      <vt:lpstr>Презентация PowerPoint</vt:lpstr>
      <vt:lpstr>ПСИХОЛОГО-ПЕДАГОГИЧЕСКИЕ ХАРАКТЕРИСТИКИ РУКОВОДИТЕЛЯ</vt:lpstr>
      <vt:lpstr>Благодарю за внимание 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Ольга Хабижановна</dc:creator>
  <cp:lastModifiedBy>Ольга Хабижановна</cp:lastModifiedBy>
  <cp:revision>26</cp:revision>
  <dcterms:created xsi:type="dcterms:W3CDTF">2019-10-05T17:17:55Z</dcterms:created>
  <dcterms:modified xsi:type="dcterms:W3CDTF">2019-10-05T19:51:44Z</dcterms:modified>
</cp:coreProperties>
</file>